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Quattrocento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QuattrocentoSans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QuattrocentoSans-italic.fntdata"/><Relationship Id="rId23" Type="http://schemas.openxmlformats.org/officeDocument/2006/relationships/font" Target="fonts/Quattrocento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Quattrocento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886c14646_6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4886c14646_6_1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9963a74b1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49963a74b1_2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9a3354b3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9a3354b3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886c1464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886c1464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9963a74b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9963a74b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999c4e41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999c4e41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9963a74b1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9963a74b1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9963a74b1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9963a74b1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9963a74b1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9963a74b1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3a67976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3a67976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9963a74b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9963a74b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3EADA7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IITD_pptslide_jpeg-03.jpg" id="57" name="Google Shape;57;p14"/>
          <p:cNvPicPr preferRelativeResize="0"/>
          <p:nvPr/>
        </p:nvPicPr>
        <p:blipFill rotWithShape="1">
          <a:blip r:embed="rId2">
            <a:alphaModFix/>
          </a:blip>
          <a:srcRect b="0" l="72917" r="0" t="69259"/>
          <a:stretch/>
        </p:blipFill>
        <p:spPr>
          <a:xfrm>
            <a:off x="7286625" y="3562350"/>
            <a:ext cx="1857375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ctrTitle"/>
          </p:nvPr>
        </p:nvSpPr>
        <p:spPr>
          <a:xfrm>
            <a:off x="1143000" y="797753"/>
            <a:ext cx="7315200" cy="140625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Quattrocento Sans"/>
              <a:buNone/>
              <a:defRPr sz="4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4114800" y="2430433"/>
            <a:ext cx="4343400" cy="15319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9F7F6"/>
              </a:buClr>
              <a:buSzPts val="1800"/>
              <a:buNone/>
              <a:defRPr sz="1800">
                <a:solidFill>
                  <a:srgbClr val="E9F7F6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1148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6314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2" name="Google Shape;62;p14"/>
          <p:cNvCxnSpPr/>
          <p:nvPr/>
        </p:nvCxnSpPr>
        <p:spPr>
          <a:xfrm>
            <a:off x="685800" y="2317221"/>
            <a:ext cx="777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3401088"/>
            <a:ext cx="2260623" cy="1244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39" cy="155121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>
            <p:ph type="title"/>
          </p:nvPr>
        </p:nvSpPr>
        <p:spPr>
          <a:xfrm>
            <a:off x="633845" y="274320"/>
            <a:ext cx="7084127" cy="619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633845" y="1035887"/>
            <a:ext cx="7886700" cy="35992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646314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" name="Google Shape;71;p15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39" cy="155121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type="title"/>
          </p:nvPr>
        </p:nvSpPr>
        <p:spPr>
          <a:xfrm>
            <a:off x="623888" y="1284317"/>
            <a:ext cx="7886700" cy="213840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4500"/>
              <a:buFont typeface="Quattrocento Sans"/>
              <a:buNone/>
              <a:defRPr b="0"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623888" y="3414475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646314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39" cy="155121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633845" y="1035887"/>
            <a:ext cx="3886200" cy="35992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629150" y="1035887"/>
            <a:ext cx="3886200" cy="35992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646314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633845" y="274320"/>
            <a:ext cx="7084127" cy="619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88" name="Google Shape;88;p17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39" cy="155121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633845" y="1035886"/>
            <a:ext cx="3867150" cy="61927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3" name="Google Shape;93;p18"/>
          <p:cNvSpPr txBox="1"/>
          <p:nvPr>
            <p:ph idx="2" type="body"/>
          </p:nvPr>
        </p:nvSpPr>
        <p:spPr>
          <a:xfrm>
            <a:off x="633845" y="1655160"/>
            <a:ext cx="3867150" cy="29858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3" type="body"/>
          </p:nvPr>
        </p:nvSpPr>
        <p:spPr>
          <a:xfrm>
            <a:off x="4629150" y="1035887"/>
            <a:ext cx="3886201" cy="61927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5" name="Google Shape;95;p18"/>
          <p:cNvSpPr txBox="1"/>
          <p:nvPr>
            <p:ph idx="4" type="body"/>
          </p:nvPr>
        </p:nvSpPr>
        <p:spPr>
          <a:xfrm>
            <a:off x="4629150" y="1655160"/>
            <a:ext cx="3886201" cy="29858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646314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633845" y="274320"/>
            <a:ext cx="7084127" cy="619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00" name="Google Shape;100;p18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39" cy="155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646314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633845" y="274320"/>
            <a:ext cx="7084127" cy="619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08" name="Google Shape;108;p19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646314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39" cy="155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>
            <p:ph type="title"/>
          </p:nvPr>
        </p:nvSpPr>
        <p:spPr>
          <a:xfrm>
            <a:off x="630936" y="342900"/>
            <a:ext cx="2948940" cy="120014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2400"/>
              <a:buFont typeface="Quattrocento Sans"/>
              <a:buNone/>
              <a:defRPr b="0"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886200" y="742950"/>
            <a:ext cx="462915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⚫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⚫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9pPr>
          </a:lstStyle>
          <a:p/>
        </p:txBody>
      </p:sp>
      <p:sp>
        <p:nvSpPr>
          <p:cNvPr id="118" name="Google Shape;118;p21"/>
          <p:cNvSpPr txBox="1"/>
          <p:nvPr>
            <p:ph idx="2" type="body"/>
          </p:nvPr>
        </p:nvSpPr>
        <p:spPr>
          <a:xfrm>
            <a:off x="630936" y="1543049"/>
            <a:ext cx="2948940" cy="28575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19" name="Google Shape;119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646314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2" name="Google Shape;122;p21"/>
          <p:cNvCxnSpPr/>
          <p:nvPr/>
        </p:nvCxnSpPr>
        <p:spPr>
          <a:xfrm>
            <a:off x="645450" y="1545772"/>
            <a:ext cx="294894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39" cy="155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>
            <p:ph type="title"/>
          </p:nvPr>
        </p:nvSpPr>
        <p:spPr>
          <a:xfrm>
            <a:off x="630936" y="342900"/>
            <a:ext cx="294894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2400"/>
              <a:buFont typeface="Quattrocento Sans"/>
              <a:buNone/>
              <a:defRPr b="0"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2"/>
          <p:cNvSpPr/>
          <p:nvPr>
            <p:ph idx="2" type="pic"/>
          </p:nvPr>
        </p:nvSpPr>
        <p:spPr>
          <a:xfrm>
            <a:off x="3886200" y="742950"/>
            <a:ext cx="462915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630936" y="1543050"/>
            <a:ext cx="294894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29" name="Google Shape;129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646314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2" name="Google Shape;132;p22"/>
          <p:cNvCxnSpPr/>
          <p:nvPr/>
        </p:nvCxnSpPr>
        <p:spPr>
          <a:xfrm>
            <a:off x="645450" y="1545772"/>
            <a:ext cx="294894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>
  <p:cSld name="Title and Vertical 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39" cy="155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>
            <p:ph idx="1" type="body"/>
          </p:nvPr>
        </p:nvSpPr>
        <p:spPr>
          <a:xfrm rot="5400000">
            <a:off x="2777587" y="-1107855"/>
            <a:ext cx="3599217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646314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3"/>
          <p:cNvSpPr txBox="1"/>
          <p:nvPr>
            <p:ph type="title"/>
          </p:nvPr>
        </p:nvSpPr>
        <p:spPr>
          <a:xfrm>
            <a:off x="633845" y="274320"/>
            <a:ext cx="7084127" cy="619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41" name="Google Shape;141;p23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 rot="5400000">
            <a:off x="5350073" y="1463873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 rot="5400000">
            <a:off x="1349574" y="-450652"/>
            <a:ext cx="435887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646314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9" name="Google Shape;149;p24"/>
          <p:cNvCxnSpPr/>
          <p:nvPr/>
        </p:nvCxnSpPr>
        <p:spPr>
          <a:xfrm>
            <a:off x="6543675" y="277589"/>
            <a:ext cx="0" cy="4354711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wo Content">
  <p:cSld name="1_Two Conten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39" cy="155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685799" y="1035886"/>
            <a:ext cx="3834246" cy="35992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2" type="body"/>
          </p:nvPr>
        </p:nvSpPr>
        <p:spPr>
          <a:xfrm>
            <a:off x="4683577" y="1035886"/>
            <a:ext cx="3829050" cy="35992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12" type="sldNum"/>
          </p:nvPr>
        </p:nvSpPr>
        <p:spPr>
          <a:xfrm>
            <a:off x="646314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5"/>
          <p:cNvSpPr txBox="1"/>
          <p:nvPr>
            <p:ph type="title"/>
          </p:nvPr>
        </p:nvSpPr>
        <p:spPr>
          <a:xfrm>
            <a:off x="633845" y="274320"/>
            <a:ext cx="7084127" cy="619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58" name="Google Shape;158;p25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9" name="Google Shape;15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omparison">
  <p:cSld name="1_Comparison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6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39" cy="155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685799" y="946718"/>
            <a:ext cx="3815196" cy="61927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3" name="Google Shape;163;p26"/>
          <p:cNvSpPr txBox="1"/>
          <p:nvPr>
            <p:ph idx="2" type="body"/>
          </p:nvPr>
        </p:nvSpPr>
        <p:spPr>
          <a:xfrm>
            <a:off x="685799" y="1616168"/>
            <a:ext cx="3815196" cy="302488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3" type="body"/>
          </p:nvPr>
        </p:nvSpPr>
        <p:spPr>
          <a:xfrm>
            <a:off x="4672693" y="946716"/>
            <a:ext cx="3829050" cy="61927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5" name="Google Shape;165;p26"/>
          <p:cNvSpPr txBox="1"/>
          <p:nvPr>
            <p:ph idx="4" type="body"/>
          </p:nvPr>
        </p:nvSpPr>
        <p:spPr>
          <a:xfrm>
            <a:off x="4672693" y="1616168"/>
            <a:ext cx="3829050" cy="302488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166" name="Google Shape;166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26"/>
          <p:cNvSpPr txBox="1"/>
          <p:nvPr>
            <p:ph idx="12" type="sldNum"/>
          </p:nvPr>
        </p:nvSpPr>
        <p:spPr>
          <a:xfrm>
            <a:off x="646314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6"/>
          <p:cNvSpPr txBox="1"/>
          <p:nvPr>
            <p:ph type="title"/>
          </p:nvPr>
        </p:nvSpPr>
        <p:spPr>
          <a:xfrm>
            <a:off x="633845" y="274320"/>
            <a:ext cx="7084127" cy="619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70" name="Google Shape;170;p26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1" name="Google Shape;17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Only">
  <p:cSld name="1_Title Onl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7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39" cy="155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27"/>
          <p:cNvSpPr txBox="1"/>
          <p:nvPr>
            <p:ph idx="12" type="sldNum"/>
          </p:nvPr>
        </p:nvSpPr>
        <p:spPr>
          <a:xfrm>
            <a:off x="646314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7"/>
          <p:cNvSpPr txBox="1"/>
          <p:nvPr>
            <p:ph type="title"/>
          </p:nvPr>
        </p:nvSpPr>
        <p:spPr>
          <a:xfrm>
            <a:off x="633845" y="274320"/>
            <a:ext cx="7084127" cy="619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78" name="Google Shape;178;p27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9" name="Google Shape;17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ontent with Caption">
  <p:cSld name="1_Content with Caption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39" cy="155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3886200" y="742950"/>
            <a:ext cx="462915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⚫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⚫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9pPr>
          </a:lstStyle>
          <a:p/>
        </p:txBody>
      </p:sp>
      <p:sp>
        <p:nvSpPr>
          <p:cNvPr id="183" name="Google Shape;183;p28"/>
          <p:cNvSpPr txBox="1"/>
          <p:nvPr>
            <p:ph idx="2" type="body"/>
          </p:nvPr>
        </p:nvSpPr>
        <p:spPr>
          <a:xfrm>
            <a:off x="630936" y="1643745"/>
            <a:ext cx="2948940" cy="27568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84" name="Google Shape;184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28"/>
          <p:cNvSpPr txBox="1"/>
          <p:nvPr>
            <p:ph idx="12" type="sldNum"/>
          </p:nvPr>
        </p:nvSpPr>
        <p:spPr>
          <a:xfrm>
            <a:off x="646314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8"/>
          <p:cNvSpPr txBox="1"/>
          <p:nvPr>
            <p:ph type="title"/>
          </p:nvPr>
        </p:nvSpPr>
        <p:spPr>
          <a:xfrm>
            <a:off x="630936" y="342900"/>
            <a:ext cx="2948940" cy="111578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2400"/>
              <a:buFont typeface="Quattrocento Sans"/>
              <a:buNone/>
              <a:defRPr b="0" sz="2400">
                <a:solidFill>
                  <a:srgbClr val="3EADA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88" name="Google Shape;188;p28"/>
          <p:cNvCxnSpPr/>
          <p:nvPr/>
        </p:nvCxnSpPr>
        <p:spPr>
          <a:xfrm>
            <a:off x="645450" y="1545772"/>
            <a:ext cx="294894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9" name="Google Shape;18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Picture with Caption">
  <p:cSld name="1_Picture with Caption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9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39" cy="155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/>
          <p:nvPr>
            <p:ph idx="2" type="pic"/>
          </p:nvPr>
        </p:nvSpPr>
        <p:spPr>
          <a:xfrm>
            <a:off x="3886200" y="742950"/>
            <a:ext cx="462915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29"/>
          <p:cNvSpPr txBox="1"/>
          <p:nvPr>
            <p:ph idx="12" type="sldNum"/>
          </p:nvPr>
        </p:nvSpPr>
        <p:spPr>
          <a:xfrm>
            <a:off x="646314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630936" y="1643745"/>
            <a:ext cx="2948940" cy="27568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97" name="Google Shape;197;p29"/>
          <p:cNvSpPr txBox="1"/>
          <p:nvPr>
            <p:ph type="title"/>
          </p:nvPr>
        </p:nvSpPr>
        <p:spPr>
          <a:xfrm>
            <a:off x="630936" y="342900"/>
            <a:ext cx="2948940" cy="111578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2400"/>
              <a:buFont typeface="Quattrocento Sans"/>
              <a:buNone/>
              <a:defRPr b="0" sz="2400">
                <a:solidFill>
                  <a:srgbClr val="3EADA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98" name="Google Shape;198;p29"/>
          <p:cNvCxnSpPr/>
          <p:nvPr/>
        </p:nvCxnSpPr>
        <p:spPr>
          <a:xfrm>
            <a:off x="645450" y="1545772"/>
            <a:ext cx="294894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Vertical Text">
  <p:cSld name="1_Title and Vertical Tex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0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39" cy="155121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>
            <p:ph idx="1" type="body"/>
          </p:nvPr>
        </p:nvSpPr>
        <p:spPr>
          <a:xfrm rot="5400000">
            <a:off x="2786894" y="-1122358"/>
            <a:ext cx="3575407" cy="78918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203" name="Google Shape;203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30"/>
          <p:cNvSpPr txBox="1"/>
          <p:nvPr>
            <p:ph idx="12" type="sldNum"/>
          </p:nvPr>
        </p:nvSpPr>
        <p:spPr>
          <a:xfrm>
            <a:off x="646314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30"/>
          <p:cNvSpPr txBox="1"/>
          <p:nvPr>
            <p:ph type="title"/>
          </p:nvPr>
        </p:nvSpPr>
        <p:spPr>
          <a:xfrm>
            <a:off x="633845" y="274320"/>
            <a:ext cx="7084127" cy="619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207" name="Google Shape;207;p30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8" name="Google Shape;20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33845" y="27432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3300"/>
              <a:buFont typeface="Quattrocento Sans"/>
              <a:buNone/>
              <a:defRPr b="0" i="0" sz="3300" u="none" cap="none" strike="noStrike">
                <a:solidFill>
                  <a:srgbClr val="3EADA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33845" y="1371600"/>
            <a:ext cx="7886700" cy="32635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⚫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6314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h9c7Yi0bmvhBCi3oW2AIFk5yGfHKFWEf/view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drive.google.com/file/d/1h9c7Yi0bmvhBCi3oW2AIFk5yGfHKFWEf/view?usp=sharin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kaustavvats/Effective-Pesticide-Managemen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researchgate.net/publication/286042190_Effects_of_Pesticides_on_Environment" TargetMode="External"/><Relationship Id="rId4" Type="http://schemas.openxmlformats.org/officeDocument/2006/relationships/hyperlink" Target="https://www.ncbi.nlm.nih.gov/pmc/articles/PMC2984095/" TargetMode="External"/><Relationship Id="rId5" Type="http://schemas.openxmlformats.org/officeDocument/2006/relationships/hyperlink" Target="https://link.springer.com/chapter/10.1007/978-94-007-7890-0_6" TargetMode="External"/><Relationship Id="rId6" Type="http://schemas.openxmlformats.org/officeDocument/2006/relationships/hyperlink" Target="https://www.intechopen.com/books/environmental-health-risk-hazardous-factors-to-living-species/pesticides-environmental-pollution-and-health" TargetMode="External"/><Relationship Id="rId7" Type="http://schemas.openxmlformats.org/officeDocument/2006/relationships/hyperlink" Target="https://www.intechopen.com/books/environmental-health-risk-hazardous-factors-to-living-species/pesticides-environmental-pollution-and-health" TargetMode="External"/><Relationship Id="rId8" Type="http://schemas.openxmlformats.org/officeDocument/2006/relationships/hyperlink" Target="https://www.wired.com/2006/03/farms-waste-much-of-worlds-wate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ctrTitle"/>
          </p:nvPr>
        </p:nvSpPr>
        <p:spPr>
          <a:xfrm>
            <a:off x="853375" y="403499"/>
            <a:ext cx="73152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Quattrocento Sans"/>
              <a:buNone/>
            </a:pPr>
            <a:r>
              <a:rPr b="1" lang="en" sz="3600"/>
              <a:t>Multi-Agent System for Effective Pesticide Management</a:t>
            </a:r>
            <a:endParaRPr b="1" sz="36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Quattrocento Sans"/>
              <a:buNone/>
            </a:pPr>
            <a:r>
              <a:rPr lang="en" sz="3600"/>
              <a:t>(ESC205A)</a:t>
            </a:r>
            <a:endParaRPr sz="3600"/>
          </a:p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5463100" y="2571750"/>
            <a:ext cx="3375900" cy="21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F7F6"/>
              </a:buClr>
              <a:buSzPts val="1800"/>
              <a:buNone/>
            </a:pPr>
            <a:r>
              <a:rPr b="1" lang="en" sz="1100"/>
              <a:t>Contributors:-</a:t>
            </a:r>
            <a:endParaRPr b="1" sz="1100"/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Abhishek Agarwal - 2016126</a:t>
            </a:r>
            <a:endParaRPr b="1" sz="1100"/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Ankur Rastogi - 2016131</a:t>
            </a:r>
            <a:endParaRPr b="1" sz="1100"/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Ankur Sharma - 2016225</a:t>
            </a:r>
            <a:endParaRPr b="1" sz="1100"/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Arnav Kumar - 2016228</a:t>
            </a:r>
            <a:endParaRPr b="1" sz="1100"/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Ishaan Bassi - 2016238</a:t>
            </a:r>
            <a:endParaRPr b="1" sz="1100"/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Kaustav Vats - 2016048</a:t>
            </a:r>
            <a:endParaRPr b="1" sz="1100"/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Lakshya Bansal - 2016240</a:t>
            </a:r>
            <a:endParaRPr b="1" sz="1100"/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Raghavv Goel - 2016179</a:t>
            </a:r>
            <a:endParaRPr b="1" sz="1100"/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Sharan Pai - 2016266</a:t>
            </a:r>
            <a:endParaRPr b="1" sz="1100"/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Deepak Singh - 2016032</a:t>
            </a:r>
            <a:endParaRPr b="1"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>
            <p:ph type="ctrTitle"/>
          </p:nvPr>
        </p:nvSpPr>
        <p:spPr>
          <a:xfrm>
            <a:off x="703775" y="787775"/>
            <a:ext cx="77544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Quattrocento Sans"/>
              <a:buNone/>
            </a:pPr>
            <a:r>
              <a:rPr lang="en" sz="3600"/>
              <a:t>Thank You</a:t>
            </a:r>
            <a:endParaRPr sz="3600"/>
          </a:p>
        </p:txBody>
      </p:sp>
      <p:sp>
        <p:nvSpPr>
          <p:cNvPr id="273" name="Google Shape;273;p40"/>
          <p:cNvSpPr txBox="1"/>
          <p:nvPr>
            <p:ph idx="1" type="subTitle"/>
          </p:nvPr>
        </p:nvSpPr>
        <p:spPr>
          <a:xfrm>
            <a:off x="703775" y="2473200"/>
            <a:ext cx="7754400" cy="23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Any Questions?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262" y="0"/>
            <a:ext cx="766946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 Statement</a:t>
            </a:r>
            <a:endParaRPr b="1"/>
          </a:p>
        </p:txBody>
      </p:sp>
      <p:sp>
        <p:nvSpPr>
          <p:cNvPr id="220" name="Google Shape;220;p32"/>
          <p:cNvSpPr txBox="1"/>
          <p:nvPr>
            <p:ph idx="1" type="body"/>
          </p:nvPr>
        </p:nvSpPr>
        <p:spPr>
          <a:xfrm>
            <a:off x="628645" y="1094962"/>
            <a:ext cx="7886700" cy="359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Pesticides are a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two edged sword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: too much or too less will impact the plant growth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 of excess of pesticides causes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water and land pollution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Harmful effects on people in spraying fields due to direct contact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People are unaware of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amount of pesticide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 be used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Proposed solution</a:t>
            </a:r>
            <a:endParaRPr b="1"/>
          </a:p>
        </p:txBody>
      </p:sp>
      <p:sp>
        <p:nvSpPr>
          <p:cNvPr id="226" name="Google Shape;226;p33"/>
          <p:cNvSpPr txBox="1"/>
          <p:nvPr>
            <p:ph idx="1" type="body"/>
          </p:nvPr>
        </p:nvSpPr>
        <p:spPr>
          <a:xfrm>
            <a:off x="628650" y="1025900"/>
            <a:ext cx="4622700" cy="359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 drones for spraying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pesticides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Amount of pesticide to be sprayed is optimised using AI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Path by each drone is optimised to minimize the fuel consumption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Drones return to starting point for refueling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455" y="1084650"/>
            <a:ext cx="3487775" cy="348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Genetic Algorithm</a:t>
            </a:r>
            <a:endParaRPr b="1"/>
          </a:p>
        </p:txBody>
      </p:sp>
      <p:sp>
        <p:nvSpPr>
          <p:cNvPr id="233" name="Google Shape;233;p34"/>
          <p:cNvSpPr txBox="1"/>
          <p:nvPr>
            <p:ph idx="1" type="body"/>
          </p:nvPr>
        </p:nvSpPr>
        <p:spPr>
          <a:xfrm>
            <a:off x="369525" y="893825"/>
            <a:ext cx="5636100" cy="3943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Genetic Algorithm to find optimal path with given constraints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Gene - Tuple denoting Agent and Fields to cover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Chromosome - Set of Genes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Fitness Function - Calculate cost of visiting each field. Cost is denoted by weighted summation of various factors(Fuel, Distance between Fields, etc)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Stopping Condition - When no new changes observed or enough iterations completed(500)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5581" y="893825"/>
            <a:ext cx="2703418" cy="37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Simulation and Experiments</a:t>
            </a:r>
            <a:endParaRPr b="1"/>
          </a:p>
        </p:txBody>
      </p:sp>
      <p:pic>
        <p:nvPicPr>
          <p:cNvPr id="240" name="Google Shape;240;p35" title="Dec4_EVS_final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067745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5"/>
          <p:cNvSpPr txBox="1"/>
          <p:nvPr/>
        </p:nvSpPr>
        <p:spPr>
          <a:xfrm>
            <a:off x="1619550" y="4594475"/>
            <a:ext cx="59049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https://drive.google.com/file/d/1h9c7Yi0bmvhBCi3oW2AIFk5yGfHKFWEf/view?usp=sharing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</a:t>
            </a:r>
            <a:endParaRPr b="1"/>
          </a:p>
        </p:txBody>
      </p:sp>
      <p:sp>
        <p:nvSpPr>
          <p:cNvPr id="247" name="Google Shape;247;p36"/>
          <p:cNvSpPr txBox="1"/>
          <p:nvPr>
            <p:ph idx="1" type="body"/>
          </p:nvPr>
        </p:nvSpPr>
        <p:spPr>
          <a:xfrm>
            <a:off x="633845" y="1035887"/>
            <a:ext cx="7886700" cy="359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AI algorithms in agriculture is very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beneficial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for the environment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Framers are less prone to diseases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Water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pesticides and other precious resources are not wasted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Ensures the maximum yield of each and every crop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150" y="3157900"/>
            <a:ext cx="3355650" cy="17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Future Plans</a:t>
            </a:r>
            <a:endParaRPr b="1"/>
          </a:p>
        </p:txBody>
      </p:sp>
      <p:sp>
        <p:nvSpPr>
          <p:cNvPr id="254" name="Google Shape;254;p37"/>
          <p:cNvSpPr txBox="1"/>
          <p:nvPr>
            <p:ph idx="1" type="body"/>
          </p:nvPr>
        </p:nvSpPr>
        <p:spPr>
          <a:xfrm>
            <a:off x="633850" y="1035875"/>
            <a:ext cx="4610400" cy="3599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➢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Irrigation Consumes 70% of world’s total water withdrawal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60% of water diverted to farms is wasted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“With the current water management Practice, by 2050 the global agricultural sector will need to double the amount of water used to feed the world”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Solution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- Use of Drip Irrigation and Machine Learning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200" y="1533600"/>
            <a:ext cx="3146501" cy="20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Genetic Algorithm Code</a:t>
            </a:r>
            <a:endParaRPr sz="2000"/>
          </a:p>
        </p:txBody>
      </p:sp>
      <p:sp>
        <p:nvSpPr>
          <p:cNvPr id="261" name="Google Shape;261;p38"/>
          <p:cNvSpPr txBox="1"/>
          <p:nvPr>
            <p:ph idx="1" type="body"/>
          </p:nvPr>
        </p:nvSpPr>
        <p:spPr>
          <a:xfrm>
            <a:off x="633850" y="1035863"/>
            <a:ext cx="7886700" cy="153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3EADA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(Link to Github Repository) </a:t>
            </a:r>
            <a:endParaRPr sz="2000">
              <a:solidFill>
                <a:srgbClr val="3EADA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https://github.com/kaustavvats/Effective-Pesticide-Management</a:t>
            </a:r>
            <a:endParaRPr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67" name="Google Shape;267;p39"/>
          <p:cNvSpPr txBox="1"/>
          <p:nvPr>
            <p:ph idx="1" type="body"/>
          </p:nvPr>
        </p:nvSpPr>
        <p:spPr>
          <a:xfrm>
            <a:off x="633850" y="893825"/>
            <a:ext cx="7886700" cy="410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Font typeface="Roboto"/>
              <a:buChar char="➢"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https://www.researchgate.net/publication/286042190_Effects_of_Pesticides_on_Environment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https://www.ncbi.nlm.nih.gov/pmc/articles/PMC2984095/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https://link.springer.com/chapter/10.1007/978-94-007-7890-0_6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https://www.intechopen.com/books/environmental-health-risk-hazardous-factors-to-living-species/pesticides-environmental-pollution-and-healt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https://www.wired.com/2006/03/farms-waste-much-of-worlds-water/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